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handoutMasterIdLst>
    <p:handoutMasterId r:id="rId26"/>
  </p:handoutMasterIdLst>
  <p:sldIdLst>
    <p:sldId id="298" r:id="rId5"/>
    <p:sldId id="301" r:id="rId6"/>
    <p:sldId id="330" r:id="rId7"/>
    <p:sldId id="302" r:id="rId8"/>
    <p:sldId id="327" r:id="rId9"/>
    <p:sldId id="303" r:id="rId10"/>
    <p:sldId id="308" r:id="rId11"/>
    <p:sldId id="309" r:id="rId12"/>
    <p:sldId id="310" r:id="rId13"/>
    <p:sldId id="311" r:id="rId14"/>
    <p:sldId id="312" r:id="rId15"/>
    <p:sldId id="313" r:id="rId16"/>
    <p:sldId id="315" r:id="rId17"/>
    <p:sldId id="329" r:id="rId18"/>
    <p:sldId id="317" r:id="rId19"/>
    <p:sldId id="322" r:id="rId20"/>
    <p:sldId id="323" r:id="rId21"/>
    <p:sldId id="326" r:id="rId22"/>
    <p:sldId id="328" r:id="rId23"/>
    <p:sldId id="280" r:id="rId24"/>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71" d="100"/>
          <a:sy n="71" d="100"/>
        </p:scale>
        <p:origin x="66" y="924"/>
      </p:cViewPr>
      <p:guideLst/>
    </p:cSldViewPr>
  </p:slideViewPr>
  <p:notesTextViewPr>
    <p:cViewPr>
      <p:scale>
        <a:sx n="1" d="1"/>
        <a:sy n="1" d="1"/>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2023/5/29</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2023/5/29</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というのは、相手の立場から物事を理解したり、考える能力である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endParaRPr kumimoji="1" lang="ja-JP" altLang="en-US" dirty="0"/>
          </a:p>
        </p:txBody>
      </p:sp>
      <p:sp>
        <p:nvSpPr>
          <p:cNvPr id="3" name="コンテンツ プレースホルダー 2">
            <a:extLst>
              <a:ext uri="{FF2B5EF4-FFF2-40B4-BE49-F238E27FC236}">
                <a16:creationId xmlns:a16="http://schemas.microsoft.com/office/drawing/2014/main" id="{3B159DAC-F52F-A1E8-416B-0298C52CE9EF}"/>
              </a:ext>
            </a:extLst>
          </p:cNvPr>
          <p:cNvSpPr>
            <a:spLocks noGrp="1"/>
          </p:cNvSpPr>
          <p:nvPr>
            <p:ph idx="1"/>
          </p:nvPr>
        </p:nvSpPr>
        <p:spPr/>
        <p:txBody>
          <a:bodyPr/>
          <a:lstStyle/>
          <a:p>
            <a:endParaRPr kumimoji="1" lang="ja-JP" altLang="en-US"/>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842054"/>
            <a:ext cx="7580244" cy="4724400"/>
          </a:xfrm>
          <a:prstGeom prst="rect">
            <a:avLst/>
          </a:prstGeom>
        </p:spPr>
      </p:pic>
    </p:spTree>
    <p:extLst>
      <p:ext uri="{BB962C8B-B14F-4D97-AF65-F5344CB8AC3E}">
        <p14:creationId xmlns:p14="http://schemas.microsoft.com/office/powerpoint/2010/main" val="3930346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CCBB33-A794-2955-DE58-E71156DE7F41}"/>
              </a:ext>
            </a:extLst>
          </p:cNvPr>
          <p:cNvSpPr>
            <a:spLocks noGrp="1"/>
          </p:cNvSpPr>
          <p:nvPr>
            <p:ph type="title"/>
          </p:nvPr>
        </p:nvSpPr>
        <p:spPr/>
        <p:txBody>
          <a:bodyPr/>
          <a:lstStyle/>
          <a:p>
            <a:r>
              <a:rPr lang="en-US" altLang="ja-JP" dirty="0" err="1"/>
              <a:t>GeLU</a:t>
            </a:r>
            <a:r>
              <a:rPr lang="en-US" altLang="ja-JP" dirty="0"/>
              <a:t> ?</a:t>
            </a:r>
            <a:endParaRPr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CBEFE00E-34ED-8DB5-D664-14C11EE27E5C}"/>
                  </a:ext>
                </a:extLst>
              </p:cNvPr>
              <p:cNvSpPr>
                <a:spLocks noGrp="1"/>
              </p:cNvSpPr>
              <p:nvPr>
                <p:ph idx="1"/>
              </p:nvPr>
            </p:nvSpPr>
            <p:spPr>
              <a:xfrm>
                <a:off x="1097280" y="1997842"/>
                <a:ext cx="10058400" cy="2116958"/>
              </a:xfrm>
            </p:spPr>
            <p:txBody>
              <a:bodyPr>
                <a:normAutofit/>
              </a:bodyPr>
              <a:lstStyle/>
              <a:p>
                <a14:m>
                  <m:oMath xmlns:m="http://schemas.openxmlformats.org/officeDocument/2006/math">
                    <m:r>
                      <a:rPr lang="en-US" altLang="ja-JP" sz="2800" b="0" i="1" smtClean="0">
                        <a:latin typeface="Cambria Math" panose="02040503050406030204" pitchFamily="18" charset="0"/>
                      </a:rPr>
                      <m:t>𝐺𝐸𝐿𝑈</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𝑥𝑃</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𝑋</m:t>
                        </m:r>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e>
                    </m:d>
                    <m:r>
                      <a:rPr lang="en-US" altLang="ja-JP" sz="2800" b="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𝑥</m:t>
                    </m:r>
                    <m:r>
                      <a:rPr lang="ja-JP" altLang="en-US" sz="2800" i="1" dirty="0" smtClean="0">
                        <a:latin typeface="Cambria Math" panose="02040503050406030204" pitchFamily="18" charset="0"/>
                      </a:rPr>
                      <m:t>𝛷</m:t>
                    </m:r>
                    <m:d>
                      <m:dPr>
                        <m:ctrlPr>
                          <a:rPr lang="en-US" altLang="ja-JP" sz="2800" b="0" i="1" dirty="0" smtClean="0">
                            <a:latin typeface="Cambria Math" panose="02040503050406030204" pitchFamily="18" charset="0"/>
                          </a:rPr>
                        </m:ctrlPr>
                      </m:dPr>
                      <m:e>
                        <m:r>
                          <a:rPr lang="en-US" altLang="ja-JP" sz="2800" b="0" i="1" dirty="0" smtClean="0">
                            <a:latin typeface="Cambria Math" panose="02040503050406030204" pitchFamily="18" charset="0"/>
                          </a:rPr>
                          <m:t>𝑥</m:t>
                        </m:r>
                      </m:e>
                    </m:d>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f>
                      <m:fPr>
                        <m:ctrlPr>
                          <a:rPr lang="en-US" altLang="ja-JP" sz="2800" b="0" i="1" dirty="0" smtClean="0">
                            <a:latin typeface="Cambria Math" panose="02040503050406030204" pitchFamily="18" charset="0"/>
                          </a:rPr>
                        </m:ctrlPr>
                      </m:fPr>
                      <m:num>
                        <m:r>
                          <a:rPr lang="en-US" altLang="ja-JP" sz="2800" b="0" i="1" dirty="0" smtClean="0">
                            <a:latin typeface="Cambria Math" panose="02040503050406030204" pitchFamily="18" charset="0"/>
                          </a:rPr>
                          <m:t>1</m:t>
                        </m:r>
                      </m:num>
                      <m:den>
                        <m:r>
                          <a:rPr lang="en-US" altLang="ja-JP" sz="2800" b="0" i="1" dirty="0" smtClean="0">
                            <a:latin typeface="Cambria Math" panose="02040503050406030204" pitchFamily="18" charset="0"/>
                          </a:rPr>
                          <m:t>2</m:t>
                        </m:r>
                      </m:den>
                    </m:f>
                    <m:r>
                      <a:rPr lang="en-US" altLang="ja-JP" sz="2800" b="0" i="1" dirty="0" smtClean="0">
                        <a:latin typeface="Cambria Math" panose="02040503050406030204" pitchFamily="18" charset="0"/>
                      </a:rPr>
                      <m:t>[1+</m:t>
                    </m:r>
                    <m:r>
                      <m:rPr>
                        <m:sty m:val="p"/>
                      </m:rPr>
                      <a:rPr lang="en-US" altLang="ja-JP" sz="2800" b="0" i="0" dirty="0" smtClean="0">
                        <a:latin typeface="Cambria Math" panose="02040503050406030204" pitchFamily="18" charset="0"/>
                      </a:rPr>
                      <m:t>erf</m:t>
                    </m:r>
                    <m:r>
                      <a:rPr lang="en-US" altLang="ja-JP" sz="2800" b="0" i="1" dirty="0" smtClean="0">
                        <a:latin typeface="Cambria Math" panose="02040503050406030204" pitchFamily="18" charset="0"/>
                      </a:rPr>
                      <m:t>⁡(</m:t>
                    </m:r>
                    <m:r>
                      <a:rPr lang="en-US" altLang="ja-JP" sz="2800" b="0" i="1" dirty="0" smtClean="0">
                        <a:latin typeface="Cambria Math" panose="02040503050406030204" pitchFamily="18" charset="0"/>
                      </a:rPr>
                      <m:t>𝑥</m:t>
                    </m:r>
                    <m:r>
                      <a:rPr lang="en-US" altLang="ja-JP" sz="2800" b="0" i="1" dirty="0" smtClean="0">
                        <a:latin typeface="Cambria Math" panose="02040503050406030204" pitchFamily="18" charset="0"/>
                      </a:rPr>
                      <m:t>/</m:t>
                    </m:r>
                    <m:rad>
                      <m:radPr>
                        <m:degHide m:val="on"/>
                        <m:ctrlPr>
                          <a:rPr lang="en-US" altLang="ja-JP" sz="2800" b="0" i="1" dirty="0" smtClean="0">
                            <a:latin typeface="Cambria Math" panose="02040503050406030204" pitchFamily="18" charset="0"/>
                          </a:rPr>
                        </m:ctrlPr>
                      </m:radPr>
                      <m:deg/>
                      <m:e>
                        <m:r>
                          <a:rPr lang="en-US" altLang="ja-JP" sz="2800" b="0" i="1" dirty="0" smtClean="0">
                            <a:latin typeface="Cambria Math" panose="02040503050406030204" pitchFamily="18" charset="0"/>
                          </a:rPr>
                          <m:t>2</m:t>
                        </m:r>
                      </m:e>
                    </m:rad>
                    <m:r>
                      <a:rPr lang="en-US" altLang="ja-JP" sz="2800" b="0" i="1" dirty="0" smtClean="0">
                        <a:latin typeface="Cambria Math" panose="02040503050406030204" pitchFamily="18" charset="0"/>
                      </a:rPr>
                      <m:t>)]</m:t>
                    </m:r>
                  </m:oMath>
                </a14:m>
                <a:endParaRPr lang="en-US" altLang="ja-JP" sz="2800" dirty="0"/>
              </a:p>
              <a:p>
                <a14:m>
                  <m:oMath xmlns:m="http://schemas.openxmlformats.org/officeDocument/2006/math">
                    <m:r>
                      <a:rPr lang="en-US" altLang="ja-JP" sz="2800" b="0" i="1" smtClean="0">
                        <a:latin typeface="Cambria Math" panose="02040503050406030204" pitchFamily="18" charset="0"/>
                      </a:rPr>
                      <m:t>=0.5</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(1+</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tanh</m:t>
                        </m:r>
                      </m:fName>
                      <m:e>
                        <m:d>
                          <m:dPr>
                            <m:begChr m:val="["/>
                            <m:endChr m:val="]"/>
                            <m:ctrlPr>
                              <a:rPr lang="en-US" altLang="ja-JP" sz="2800" b="0" i="1" smtClean="0">
                                <a:latin typeface="Cambria Math" panose="02040503050406030204" pitchFamily="18" charset="0"/>
                              </a:rPr>
                            </m:ctrlPr>
                          </m:dPr>
                          <m:e>
                            <m:rad>
                              <m:radPr>
                                <m:degHide m:val="on"/>
                                <m:ctrlPr>
                                  <a:rPr lang="en-US" altLang="ja-JP" sz="2800" b="0" i="1" smtClean="0">
                                    <a:latin typeface="Cambria Math" panose="02040503050406030204" pitchFamily="18" charset="0"/>
                                  </a:rPr>
                                </m:ctrlPr>
                              </m:radPr>
                              <m:deg/>
                              <m:e>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2</m:t>
                                    </m:r>
                                  </m:num>
                                  <m:den>
                                    <m:r>
                                      <a:rPr lang="ja-JP" altLang="en-US" sz="2800" b="0" i="1" smtClean="0">
                                        <a:latin typeface="Cambria Math" panose="02040503050406030204" pitchFamily="18" charset="0"/>
                                      </a:rPr>
                                      <m:t>𝜋</m:t>
                                    </m:r>
                                  </m:den>
                                </m:f>
                              </m:e>
                            </m:rad>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+0.044715</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𝑥</m:t>
                                    </m:r>
                                  </m:e>
                                  <m:sup>
                                    <m:r>
                                      <a:rPr lang="en-US" altLang="ja-JP" sz="2800" b="0" i="1" smtClean="0">
                                        <a:latin typeface="Cambria Math" panose="02040503050406030204" pitchFamily="18" charset="0"/>
                                      </a:rPr>
                                      <m:t>3</m:t>
                                    </m:r>
                                  </m:sup>
                                </m:sSup>
                              </m:e>
                            </m:d>
                          </m:e>
                        </m:d>
                      </m:e>
                    </m:func>
                    <m:r>
                      <a:rPr lang="en-US" altLang="ja-JP" sz="2800" b="0" i="1" smtClean="0">
                        <a:latin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𝒙</m:t>
                    </m:r>
                    <m:r>
                      <a:rPr lang="ja-JP" altLang="en-US" sz="2800" b="1" i="1" smtClean="0">
                        <a:latin typeface="Cambria Math" panose="02040503050406030204" pitchFamily="18" charset="0"/>
                        <a:ea typeface="Cambria Math" panose="02040503050406030204" pitchFamily="18" charset="0"/>
                      </a:rPr>
                      <m:t>𝝈</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𝟏</m:t>
                    </m:r>
                    <m:r>
                      <a:rPr lang="en-US" altLang="ja-JP" sz="2800" b="1" i="1" smtClean="0">
                        <a:latin typeface="Cambria Math" panose="02040503050406030204" pitchFamily="18" charset="0"/>
                        <a:ea typeface="Cambria Math" panose="02040503050406030204" pitchFamily="18" charset="0"/>
                      </a:rPr>
                      <m:t>.</m:t>
                    </m:r>
                    <m:r>
                      <a:rPr lang="en-US" altLang="ja-JP" sz="2800" b="1" i="1" smtClean="0">
                        <a:latin typeface="Cambria Math" panose="02040503050406030204" pitchFamily="18" charset="0"/>
                        <a:ea typeface="Cambria Math" panose="02040503050406030204" pitchFamily="18" charset="0"/>
                      </a:rPr>
                      <m:t>𝟕𝟎𝟐</m:t>
                    </m:r>
                    <m:r>
                      <a:rPr lang="en-US" altLang="ja-JP" sz="2800" b="1" i="1" smtClean="0">
                        <a:latin typeface="Cambria Math" panose="02040503050406030204" pitchFamily="18" charset="0"/>
                        <a:ea typeface="Cambria Math" panose="02040503050406030204" pitchFamily="18" charset="0"/>
                      </a:rPr>
                      <m:t>𝒙</m:t>
                    </m:r>
                    <m:r>
                      <a:rPr lang="en-US" altLang="ja-JP" sz="2800" b="1" i="1" smtClean="0">
                        <a:latin typeface="Cambria Math" panose="02040503050406030204" pitchFamily="18" charset="0"/>
                        <a:ea typeface="Cambria Math" panose="02040503050406030204" pitchFamily="18" charset="0"/>
                      </a:rPr>
                      <m:t>)</m:t>
                    </m:r>
                  </m:oMath>
                </a14:m>
                <a:endParaRPr lang="ja-JP" altLang="en-US" sz="2800" b="1" dirty="0"/>
              </a:p>
            </p:txBody>
          </p:sp>
        </mc:Choice>
        <mc:Fallback>
          <p:sp>
            <p:nvSpPr>
              <p:cNvPr id="3" name="コンテンツ プレースホルダー 2">
                <a:extLst>
                  <a:ext uri="{FF2B5EF4-FFF2-40B4-BE49-F238E27FC236}">
                    <a16:creationId xmlns:a16="http://schemas.microsoft.com/office/drawing/2014/main" id="{CBEFE00E-34ED-8DB5-D664-14C11EE27E5C}"/>
                  </a:ext>
                </a:extLst>
              </p:cNvPr>
              <p:cNvSpPr>
                <a:spLocks noGrp="1" noRot="1" noChangeAspect="1" noMove="1" noResize="1" noEditPoints="1" noAdjustHandles="1" noChangeArrowheads="1" noChangeShapeType="1" noTextEdit="1"/>
              </p:cNvSpPr>
              <p:nvPr>
                <p:ph idx="1"/>
              </p:nvPr>
            </p:nvSpPr>
            <p:spPr>
              <a:xfrm>
                <a:off x="1097280" y="1997842"/>
                <a:ext cx="10058400" cy="2116958"/>
              </a:xfrm>
              <a:blipFill>
                <a:blip r:embed="rId2"/>
                <a:stretch>
                  <a:fillRect/>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76B8EEE9-6588-AAC0-5D1C-B17CE17BEDEB}"/>
              </a:ext>
            </a:extLst>
          </p:cNvPr>
          <p:cNvPicPr>
            <a:picLocks noChangeAspect="1"/>
          </p:cNvPicPr>
          <p:nvPr/>
        </p:nvPicPr>
        <p:blipFill rotWithShape="1">
          <a:blip r:embed="rId3"/>
          <a:srcRect l="36380" t="35173" r="5689" b="32184"/>
          <a:stretch/>
        </p:blipFill>
        <p:spPr>
          <a:xfrm>
            <a:off x="1097279" y="3942449"/>
            <a:ext cx="3853093" cy="2442586"/>
          </a:xfrm>
          <a:prstGeom prst="rect">
            <a:avLst/>
          </a:prstGeom>
        </p:spPr>
      </p:pic>
      <p:pic>
        <p:nvPicPr>
          <p:cNvPr id="7" name="図 6">
            <a:extLst>
              <a:ext uri="{FF2B5EF4-FFF2-40B4-BE49-F238E27FC236}">
                <a16:creationId xmlns:a16="http://schemas.microsoft.com/office/drawing/2014/main" id="{E3E38C4A-7086-61DB-14A9-2DBAD02112C5}"/>
              </a:ext>
            </a:extLst>
          </p:cNvPr>
          <p:cNvPicPr>
            <a:picLocks noChangeAspect="1"/>
          </p:cNvPicPr>
          <p:nvPr/>
        </p:nvPicPr>
        <p:blipFill rotWithShape="1">
          <a:blip r:embed="rId4"/>
          <a:srcRect l="34569" t="39310" r="4655" b="41213"/>
          <a:stretch/>
        </p:blipFill>
        <p:spPr>
          <a:xfrm>
            <a:off x="7450784" y="3805886"/>
            <a:ext cx="3704896" cy="1335691"/>
          </a:xfrm>
          <a:prstGeom prst="rect">
            <a:avLst/>
          </a:prstGeom>
        </p:spPr>
      </p:pic>
      <p:pic>
        <p:nvPicPr>
          <p:cNvPr id="9" name="図 8">
            <a:extLst>
              <a:ext uri="{FF2B5EF4-FFF2-40B4-BE49-F238E27FC236}">
                <a16:creationId xmlns:a16="http://schemas.microsoft.com/office/drawing/2014/main" id="{3F33306E-30FE-D0C2-26DC-1885703ADDD8}"/>
              </a:ext>
            </a:extLst>
          </p:cNvPr>
          <p:cNvPicPr>
            <a:picLocks noChangeAspect="1"/>
          </p:cNvPicPr>
          <p:nvPr/>
        </p:nvPicPr>
        <p:blipFill rotWithShape="1">
          <a:blip r:embed="rId5"/>
          <a:srcRect l="34966" t="48045" r="4776" b="32479"/>
          <a:stretch/>
        </p:blipFill>
        <p:spPr>
          <a:xfrm>
            <a:off x="7466549" y="5141577"/>
            <a:ext cx="3673366" cy="1335691"/>
          </a:xfrm>
          <a:prstGeom prst="rect">
            <a:avLst/>
          </a:prstGeom>
        </p:spPr>
      </p:pic>
      <p:sp>
        <p:nvSpPr>
          <p:cNvPr id="10" name="テキスト ボックス 9">
            <a:extLst>
              <a:ext uri="{FF2B5EF4-FFF2-40B4-BE49-F238E27FC236}">
                <a16:creationId xmlns:a16="http://schemas.microsoft.com/office/drawing/2014/main" id="{24701826-369C-3568-C022-53C21707CDC2}"/>
              </a:ext>
            </a:extLst>
          </p:cNvPr>
          <p:cNvSpPr txBox="1"/>
          <p:nvPr/>
        </p:nvSpPr>
        <p:spPr>
          <a:xfrm>
            <a:off x="1213079" y="6503741"/>
            <a:ext cx="7051639" cy="311600"/>
          </a:xfrm>
          <a:prstGeom prst="rect">
            <a:avLst/>
          </a:prstGeom>
          <a:noFill/>
        </p:spPr>
        <p:txBody>
          <a:bodyPr wrap="square" rtlCol="0">
            <a:spAutoFit/>
          </a:bodyPr>
          <a:lstStyle/>
          <a:p>
            <a:r>
              <a:rPr kumimoji="1" lang="en-US" altLang="ja-JP" sz="1400" dirty="0">
                <a:solidFill>
                  <a:schemeClr val="bg1"/>
                </a:solidFill>
              </a:rPr>
              <a:t>Dan </a:t>
            </a:r>
            <a:r>
              <a:rPr kumimoji="1" lang="en-US" altLang="ja-JP" sz="1400" dirty="0" err="1">
                <a:solidFill>
                  <a:schemeClr val="bg1"/>
                </a:solidFill>
              </a:rPr>
              <a:t>Hendrycks</a:t>
            </a:r>
            <a:r>
              <a:rPr kumimoji="1" lang="en-US" altLang="ja-JP" sz="1400" dirty="0">
                <a:solidFill>
                  <a:schemeClr val="bg1"/>
                </a:solidFill>
              </a:rPr>
              <a:t> and Kevin </a:t>
            </a:r>
            <a:r>
              <a:rPr kumimoji="1" lang="en-US" altLang="ja-JP" sz="1400" dirty="0" err="1">
                <a:solidFill>
                  <a:schemeClr val="bg1"/>
                </a:solidFill>
              </a:rPr>
              <a:t>Gimpel</a:t>
            </a:r>
            <a:r>
              <a:rPr kumimoji="1" lang="en-US" altLang="ja-JP" sz="1400" dirty="0">
                <a:solidFill>
                  <a:schemeClr val="bg1"/>
                </a:solidFill>
              </a:rPr>
              <a:t>, “Gaussian Error Linear Units (GELUs)”, </a:t>
            </a:r>
            <a:r>
              <a:rPr kumimoji="1" lang="en-US" altLang="ja-JP" sz="1400" dirty="0" err="1">
                <a:solidFill>
                  <a:schemeClr val="bg1"/>
                </a:solidFill>
              </a:rPr>
              <a:t>arXiv</a:t>
            </a:r>
            <a:r>
              <a:rPr kumimoji="1" lang="en-US" altLang="ja-JP" sz="1400" dirty="0">
                <a:solidFill>
                  <a:schemeClr val="bg1"/>
                </a:solidFill>
              </a:rPr>
              <a:t>, (2016)</a:t>
            </a:r>
            <a:endParaRPr kumimoji="1" lang="ja-JP" altLang="en-US" sz="1400" dirty="0">
              <a:solidFill>
                <a:schemeClr val="bg1"/>
              </a:solidFill>
            </a:endParaRPr>
          </a:p>
        </p:txBody>
      </p:sp>
    </p:spTree>
    <p:extLst>
      <p:ext uri="{BB962C8B-B14F-4D97-AF65-F5344CB8AC3E}">
        <p14:creationId xmlns:p14="http://schemas.microsoft.com/office/powerpoint/2010/main" val="3915182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593147"/>
            <a:ext cx="4718676" cy="923330"/>
          </a:xfrm>
          <a:prstGeom prst="rect">
            <a:avLst/>
          </a:prstGeom>
        </p:spPr>
        <p:txBody>
          <a:bodyPr vert="horz" lIns="91440" tIns="0" rIns="91440" bIns="0" rtlCol="0" anchor="b">
            <a:normAutofit fontScale="85000" lnSpcReduction="2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400" dirty="0">
                <a:solidFill>
                  <a:schemeClr val="bg1"/>
                </a:solidFill>
              </a:rPr>
              <a:t>進捗発表</a:t>
            </a:r>
            <a:r>
              <a:rPr lang="en-US" altLang="ja-JP" sz="4400" dirty="0">
                <a:solidFill>
                  <a:schemeClr val="bg1"/>
                </a:solidFill>
              </a:rPr>
              <a:t>12</a:t>
            </a:r>
            <a:br>
              <a:rPr lang="en-US" altLang="ja-JP" sz="4400" dirty="0">
                <a:solidFill>
                  <a:schemeClr val="bg1"/>
                </a:solidFill>
              </a:rPr>
            </a:br>
            <a:r>
              <a:rPr lang="en-US" altLang="ja-JP" sz="3200" dirty="0">
                <a:solidFill>
                  <a:schemeClr val="bg1"/>
                </a:solidFill>
              </a:rPr>
              <a:t>BERT</a:t>
            </a:r>
            <a:r>
              <a:rPr lang="en-US" altLang="ja-JP" sz="2400" dirty="0"/>
              <a:t> (Bidirectional Encoder Representations from Transformers) </a:t>
            </a:r>
            <a:endParaRPr lang="en-US" altLang="ja-JP" sz="2200" dirty="0">
              <a:solidFill>
                <a:schemeClr val="bg1"/>
              </a:solidFill>
            </a:endParaRP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Tree>
    <p:extLst>
      <p:ext uri="{BB962C8B-B14F-4D97-AF65-F5344CB8AC3E}">
        <p14:creationId xmlns:p14="http://schemas.microsoft.com/office/powerpoint/2010/main" val="3255203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926</TotalTime>
  <Words>967</Words>
  <Application>Microsoft Office PowerPoint</Application>
  <PresentationFormat>ワイド画面</PresentationFormat>
  <Paragraphs>115</Paragraphs>
  <Slides>20</Slides>
  <Notes>1</Notes>
  <HiddenSlides>15</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20</vt:i4>
      </vt:variant>
    </vt:vector>
  </HeadingPairs>
  <TitlesOfParts>
    <vt:vector size="29" baseType="lpstr">
      <vt:lpstr>-apple-system</vt:lpstr>
      <vt:lpstr>Meiryo UI</vt:lpstr>
      <vt:lpstr>Noto Sans CJK KR Regular</vt:lpstr>
      <vt:lpstr>Meiryo</vt:lpstr>
      <vt:lpstr>Calibri</vt:lpstr>
      <vt:lpstr>Cambria Math</vt:lpstr>
      <vt:lpstr>Franklin Gothic Book</vt:lpstr>
      <vt:lpstr>Open Sans</vt:lpstr>
      <vt:lpstr>1_RetrospectVTI</vt:lpstr>
      <vt:lpstr>感情認識に基づく対話システムのための VAD評価モデル</vt:lpstr>
      <vt:lpstr>PowerPoint プレゼンテーション</vt:lpstr>
      <vt:lpstr>GeLU ?</vt:lpstr>
      <vt:lpstr>PowerPoint プレゼンテーション</vt:lpstr>
      <vt:lpstr>PowerPoint プレゼンテーション</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プレゼンテーション</vt:lpstr>
      <vt:lpstr>Position Embedding</vt:lpstr>
      <vt:lpstr>Masked Language Model (MLM)</vt:lpstr>
      <vt:lpstr>Next Sentence Prediction (NSP)</vt:lpstr>
      <vt:lpstr>Segment Embedding</vt:lpstr>
      <vt:lpstr>EmoBank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95</cp:revision>
  <dcterms:created xsi:type="dcterms:W3CDTF">2023-05-18T06:05:56Z</dcterms:created>
  <dcterms:modified xsi:type="dcterms:W3CDTF">2023-05-29T08:30:15Z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